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8" r:id="rId2"/>
    <p:sldId id="261" r:id="rId3"/>
  </p:sldIdLst>
  <p:sldSz cx="6858000" cy="9144000" type="screen4x3"/>
  <p:notesSz cx="6797675" cy="992822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9" d="100"/>
          <a:sy n="59" d="100"/>
        </p:scale>
        <p:origin x="2568" y="5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2945659" cy="496411"/>
          </a:xfrm>
          <a:prstGeom prst="rect">
            <a:avLst/>
          </a:prstGeom>
        </p:spPr>
        <p:txBody>
          <a:bodyPr vert="horz" lIns="95564" tIns="47781" rIns="95564" bIns="47781" rtlCol="0"/>
          <a:lstStyle>
            <a:lvl1pPr algn="l">
              <a:defRPr sz="1300"/>
            </a:lvl1pPr>
          </a:lstStyle>
          <a:p>
            <a:endParaRPr lang="fr-FR"/>
          </a:p>
        </p:txBody>
      </p:sp>
      <p:sp>
        <p:nvSpPr>
          <p:cNvPr id="3" name="Espace réservé de la date 2"/>
          <p:cNvSpPr>
            <a:spLocks noGrp="1"/>
          </p:cNvSpPr>
          <p:nvPr>
            <p:ph type="dt" idx="1"/>
          </p:nvPr>
        </p:nvSpPr>
        <p:spPr>
          <a:xfrm>
            <a:off x="3850444" y="0"/>
            <a:ext cx="2945659" cy="496411"/>
          </a:xfrm>
          <a:prstGeom prst="rect">
            <a:avLst/>
          </a:prstGeom>
        </p:spPr>
        <p:txBody>
          <a:bodyPr vert="horz" lIns="95564" tIns="47781" rIns="95564" bIns="47781" rtlCol="0"/>
          <a:lstStyle>
            <a:lvl1pPr algn="r">
              <a:defRPr sz="1300"/>
            </a:lvl1pPr>
          </a:lstStyle>
          <a:p>
            <a:fld id="{22BFA58E-F09B-4E8C-99B6-F2B0105723C8}" type="datetimeFigureOut">
              <a:rPr lang="fr-FR" smtClean="0"/>
              <a:pPr/>
              <a:t>07/05/2025</a:t>
            </a:fld>
            <a:endParaRPr lang="fr-FR"/>
          </a:p>
        </p:txBody>
      </p:sp>
      <p:sp>
        <p:nvSpPr>
          <p:cNvPr id="4" name="Espace réservé de l'image des diapositives 3"/>
          <p:cNvSpPr>
            <a:spLocks noGrp="1" noRot="1" noChangeAspect="1"/>
          </p:cNvSpPr>
          <p:nvPr>
            <p:ph type="sldImg" idx="2"/>
          </p:nvPr>
        </p:nvSpPr>
        <p:spPr>
          <a:xfrm>
            <a:off x="2003425" y="744538"/>
            <a:ext cx="2790825" cy="3722687"/>
          </a:xfrm>
          <a:prstGeom prst="rect">
            <a:avLst/>
          </a:prstGeom>
          <a:noFill/>
          <a:ln w="12700">
            <a:solidFill>
              <a:prstClr val="black"/>
            </a:solidFill>
          </a:ln>
        </p:spPr>
        <p:txBody>
          <a:bodyPr vert="horz" lIns="95564" tIns="47781" rIns="95564" bIns="47781" rtlCol="0" anchor="ctr"/>
          <a:lstStyle/>
          <a:p>
            <a:endParaRPr lang="fr-FR"/>
          </a:p>
        </p:txBody>
      </p:sp>
      <p:sp>
        <p:nvSpPr>
          <p:cNvPr id="5" name="Espace réservé des commentaires 4"/>
          <p:cNvSpPr>
            <a:spLocks noGrp="1"/>
          </p:cNvSpPr>
          <p:nvPr>
            <p:ph type="body" sz="quarter" idx="3"/>
          </p:nvPr>
        </p:nvSpPr>
        <p:spPr>
          <a:xfrm>
            <a:off x="679768" y="4715907"/>
            <a:ext cx="5438140" cy="4467701"/>
          </a:xfrm>
          <a:prstGeom prst="rect">
            <a:avLst/>
          </a:prstGeom>
        </p:spPr>
        <p:txBody>
          <a:bodyPr vert="horz" lIns="95564" tIns="47781" rIns="95564" bIns="47781"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1" y="9430091"/>
            <a:ext cx="2945659" cy="496411"/>
          </a:xfrm>
          <a:prstGeom prst="rect">
            <a:avLst/>
          </a:prstGeom>
        </p:spPr>
        <p:txBody>
          <a:bodyPr vert="horz" lIns="95564" tIns="47781" rIns="95564" bIns="47781"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3850444" y="9430091"/>
            <a:ext cx="2945659" cy="496411"/>
          </a:xfrm>
          <a:prstGeom prst="rect">
            <a:avLst/>
          </a:prstGeom>
        </p:spPr>
        <p:txBody>
          <a:bodyPr vert="horz" lIns="95564" tIns="47781" rIns="95564" bIns="47781" rtlCol="0" anchor="b"/>
          <a:lstStyle>
            <a:lvl1pPr algn="r">
              <a:defRPr sz="1300"/>
            </a:lvl1pPr>
          </a:lstStyle>
          <a:p>
            <a:fld id="{7A1B0F3B-C7F7-4105-9320-B88344D7A7E7}"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001838" y="744538"/>
            <a:ext cx="2794000" cy="3725862"/>
          </a:xfrm>
        </p:spPr>
      </p:sp>
      <p:sp>
        <p:nvSpPr>
          <p:cNvPr id="3" name="Espace réservé des commentaires 2"/>
          <p:cNvSpPr>
            <a:spLocks noGrp="1"/>
          </p:cNvSpPr>
          <p:nvPr>
            <p:ph type="body" idx="1"/>
          </p:nvPr>
        </p:nvSpPr>
        <p:spPr/>
        <p:txBody>
          <a:bodyPr>
            <a:normAutofit/>
          </a:bodyPr>
          <a:lstStyle/>
          <a:p>
            <a:endParaRPr lang="fr-FR" dirty="0"/>
          </a:p>
        </p:txBody>
      </p:sp>
      <p:sp>
        <p:nvSpPr>
          <p:cNvPr id="5" name="Espace réservé du pied de page 4"/>
          <p:cNvSpPr>
            <a:spLocks noGrp="1"/>
          </p:cNvSpPr>
          <p:nvPr>
            <p:ph type="ftr" sz="quarter" idx="10"/>
          </p:nvPr>
        </p:nvSpPr>
        <p:spPr/>
        <p:txBody>
          <a:bodyPr/>
          <a:lstStyle/>
          <a:p>
            <a:endParaRPr lang="fr-FR" dirty="0"/>
          </a:p>
        </p:txBody>
      </p:sp>
      <p:sp>
        <p:nvSpPr>
          <p:cNvPr id="6" name="Espace réservé de l'en-tête 5"/>
          <p:cNvSpPr>
            <a:spLocks noGrp="1"/>
          </p:cNvSpPr>
          <p:nvPr>
            <p:ph type="hdr" sz="quarter" idx="11"/>
          </p:nvPr>
        </p:nvSpPr>
        <p:spPr/>
        <p:txBody>
          <a:bodyPr/>
          <a:lstStyle/>
          <a:p>
            <a:endParaRPr lang="fr-F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001838" y="744538"/>
            <a:ext cx="2794000" cy="3725862"/>
          </a:xfrm>
        </p:spPr>
      </p:sp>
      <p:sp>
        <p:nvSpPr>
          <p:cNvPr id="3" name="Espace réservé des commentaires 2"/>
          <p:cNvSpPr>
            <a:spLocks noGrp="1"/>
          </p:cNvSpPr>
          <p:nvPr>
            <p:ph type="body" idx="1"/>
          </p:nvPr>
        </p:nvSpPr>
        <p:spPr/>
        <p:txBody>
          <a:bodyPr>
            <a:normAutofit/>
          </a:bodyPr>
          <a:lstStyle/>
          <a:p>
            <a:endParaRPr lang="fr-FR" dirty="0"/>
          </a:p>
        </p:txBody>
      </p:sp>
      <p:sp>
        <p:nvSpPr>
          <p:cNvPr id="5" name="Espace réservé du pied de page 4"/>
          <p:cNvSpPr>
            <a:spLocks noGrp="1"/>
          </p:cNvSpPr>
          <p:nvPr>
            <p:ph type="ftr" sz="quarter" idx="10"/>
          </p:nvPr>
        </p:nvSpPr>
        <p:spPr/>
        <p:txBody>
          <a:bodyPr/>
          <a:lstStyle/>
          <a:p>
            <a:endParaRPr lang="fr-FR" dirty="0"/>
          </a:p>
        </p:txBody>
      </p:sp>
      <p:sp>
        <p:nvSpPr>
          <p:cNvPr id="6" name="Espace réservé de l'en-tête 5"/>
          <p:cNvSpPr>
            <a:spLocks noGrp="1"/>
          </p:cNvSpPr>
          <p:nvPr>
            <p:ph type="hdr" sz="quarter" idx="11"/>
          </p:nvPr>
        </p:nvSpPr>
        <p:spPr/>
        <p:txBody>
          <a:bodyPr/>
          <a:lstStyle/>
          <a:p>
            <a:endParaRPr lang="fr-FR" dirty="0"/>
          </a:p>
        </p:txBody>
      </p:sp>
    </p:spTree>
    <p:extLst>
      <p:ext uri="{BB962C8B-B14F-4D97-AF65-F5344CB8AC3E}">
        <p14:creationId xmlns:p14="http://schemas.microsoft.com/office/powerpoint/2010/main" val="5334209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4350" y="2840568"/>
            <a:ext cx="5829300" cy="1960033"/>
          </a:xfrm>
        </p:spPr>
        <p:txBody>
          <a:bodyPr/>
          <a:lstStyle/>
          <a:p>
            <a:r>
              <a:rPr lang="fr-FR"/>
              <a:t>Cliquez pour modifier le style du titre</a:t>
            </a:r>
          </a:p>
        </p:txBody>
      </p:sp>
      <p:sp>
        <p:nvSpPr>
          <p:cNvPr id="3" name="Sous-titr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BB6B2126-0C6D-41CE-BFA8-5A91D32C19AE}" type="datetimeFigureOut">
              <a:rPr lang="fr-FR" smtClean="0"/>
              <a:pPr/>
              <a:t>07/05/2025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905FF1-4EA6-40FB-A882-1CF68E8348BC}"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BB6B2126-0C6D-41CE-BFA8-5A91D32C19AE}" type="datetimeFigureOut">
              <a:rPr lang="fr-FR" smtClean="0"/>
              <a:pPr/>
              <a:t>07/05/2025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905FF1-4EA6-40FB-A882-1CF68E8348BC}"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972050" y="366185"/>
            <a:ext cx="1543050" cy="7802033"/>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342900" y="366185"/>
            <a:ext cx="4514850" cy="7802033"/>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BB6B2126-0C6D-41CE-BFA8-5A91D32C19AE}" type="datetimeFigureOut">
              <a:rPr lang="fr-FR" smtClean="0"/>
              <a:pPr/>
              <a:t>07/05/2025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905FF1-4EA6-40FB-A882-1CF68E8348BC}"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BB6B2126-0C6D-41CE-BFA8-5A91D32C19AE}" type="datetimeFigureOut">
              <a:rPr lang="fr-FR" smtClean="0"/>
              <a:pPr/>
              <a:t>07/05/2025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905FF1-4EA6-40FB-A882-1CF68E8348BC}"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5" y="5875867"/>
            <a:ext cx="5829300" cy="1816100"/>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BB6B2126-0C6D-41CE-BFA8-5A91D32C19AE}" type="datetimeFigureOut">
              <a:rPr lang="fr-FR" smtClean="0"/>
              <a:pPr/>
              <a:t>07/05/2025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905FF1-4EA6-40FB-A882-1CF68E8348BC}"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BB6B2126-0C6D-41CE-BFA8-5A91D32C19AE}" type="datetimeFigureOut">
              <a:rPr lang="fr-FR" smtClean="0"/>
              <a:pPr/>
              <a:t>07/05/2025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D905FF1-4EA6-40FB-A882-1CF68E8348BC}"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BB6B2126-0C6D-41CE-BFA8-5A91D32C19AE}" type="datetimeFigureOut">
              <a:rPr lang="fr-FR" smtClean="0"/>
              <a:pPr/>
              <a:t>07/05/2025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D905FF1-4EA6-40FB-A882-1CF68E8348BC}"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BB6B2126-0C6D-41CE-BFA8-5A91D32C19AE}" type="datetimeFigureOut">
              <a:rPr lang="fr-FR" smtClean="0"/>
              <a:pPr/>
              <a:t>07/05/2025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D905FF1-4EA6-40FB-A882-1CF68E8348BC}"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B6B2126-0C6D-41CE-BFA8-5A91D32C19AE}" type="datetimeFigureOut">
              <a:rPr lang="fr-FR" smtClean="0"/>
              <a:pPr/>
              <a:t>07/05/2025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D905FF1-4EA6-40FB-A882-1CF68E8348BC}"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0" y="364067"/>
            <a:ext cx="2256235" cy="154940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BB6B2126-0C6D-41CE-BFA8-5A91D32C19AE}" type="datetimeFigureOut">
              <a:rPr lang="fr-FR" smtClean="0"/>
              <a:pPr/>
              <a:t>07/05/2025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D905FF1-4EA6-40FB-A882-1CF68E8348BC}"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400800"/>
            <a:ext cx="4114800" cy="755651"/>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BB6B2126-0C6D-41CE-BFA8-5A91D32C19AE}" type="datetimeFigureOut">
              <a:rPr lang="fr-FR" smtClean="0"/>
              <a:pPr/>
              <a:t>07/05/2025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D905FF1-4EA6-40FB-A882-1CF68E8348BC}"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BB6B2126-0C6D-41CE-BFA8-5A91D32C19AE}" type="datetimeFigureOut">
              <a:rPr lang="fr-FR" smtClean="0"/>
              <a:pPr/>
              <a:t>07/05/2025</a:t>
            </a:fld>
            <a:endParaRPr lang="fr-FR"/>
          </a:p>
        </p:txBody>
      </p:sp>
      <p:sp>
        <p:nvSpPr>
          <p:cNvPr id="5" name="Espace réservé du pied de page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8D905FF1-4EA6-40FB-A882-1CF68E8348BC}"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97966" y="590771"/>
            <a:ext cx="5829300" cy="6069461"/>
          </a:xfrm>
        </p:spPr>
        <p:txBody>
          <a:bodyPr>
            <a:normAutofit/>
          </a:bodyPr>
          <a:lstStyle/>
          <a:p>
            <a:pPr algn="l"/>
            <a:r>
              <a:rPr lang="fr-CH" sz="1800" b="1" u="sng" dirty="0">
                <a:latin typeface="Arial" pitchFamily="34" charset="0"/>
                <a:cs typeface="Arial" pitchFamily="34" charset="0"/>
              </a:rPr>
              <a:t>Examen théorique :</a:t>
            </a:r>
            <a:br>
              <a:rPr lang="fr-CH" sz="1800" b="1" dirty="0">
                <a:latin typeface="Arial" pitchFamily="34" charset="0"/>
                <a:cs typeface="Arial" pitchFamily="34" charset="0"/>
              </a:rPr>
            </a:br>
            <a:br>
              <a:rPr lang="fr-CH" sz="1800" b="1" dirty="0">
                <a:latin typeface="Arial" pitchFamily="34" charset="0"/>
                <a:cs typeface="Arial" pitchFamily="34" charset="0"/>
              </a:rPr>
            </a:br>
            <a:r>
              <a:rPr lang="fr-CH" sz="1800" b="1" dirty="0">
                <a:latin typeface="Arial" pitchFamily="34" charset="0"/>
                <a:cs typeface="Arial" pitchFamily="34" charset="0"/>
              </a:rPr>
              <a:t>L’examen théorique se déroule par écrit sous forme d’un questionnaire QCM. L’examen comprend 20 questions par module, avec un choix de 3 réponses dont une seule est possible. 60 questions au total.</a:t>
            </a:r>
            <a:br>
              <a:rPr lang="fr-CH" sz="1800" b="1" dirty="0">
                <a:latin typeface="Arial" pitchFamily="34" charset="0"/>
                <a:cs typeface="Arial" pitchFamily="34" charset="0"/>
              </a:rPr>
            </a:br>
            <a:br>
              <a:rPr lang="fr-CH" sz="1800" b="1" dirty="0">
                <a:latin typeface="Arial" pitchFamily="34" charset="0"/>
                <a:cs typeface="Arial" pitchFamily="34" charset="0"/>
              </a:rPr>
            </a:br>
            <a:r>
              <a:rPr lang="fr-CH" sz="1800" b="1" dirty="0">
                <a:latin typeface="Arial" pitchFamily="34" charset="0"/>
                <a:cs typeface="Arial" pitchFamily="34" charset="0"/>
              </a:rPr>
              <a:t>Le candidat doit mettre la croix dans la bonne case </a:t>
            </a:r>
            <a:br>
              <a:rPr lang="fr-CH" sz="1800" b="1" dirty="0">
                <a:latin typeface="Arial" pitchFamily="34" charset="0"/>
                <a:cs typeface="Arial" pitchFamily="34" charset="0"/>
              </a:rPr>
            </a:br>
            <a:r>
              <a:rPr lang="fr-CH" sz="1800" b="1" dirty="0">
                <a:latin typeface="Arial" pitchFamily="34" charset="0"/>
                <a:cs typeface="Arial" pitchFamily="34" charset="0"/>
              </a:rPr>
              <a:t>(A,B,C ). Tolérance de maximum 10% d’erreur par module.</a:t>
            </a:r>
            <a:br>
              <a:rPr lang="fr-CH" sz="1800" b="1" dirty="0">
                <a:latin typeface="Arial" pitchFamily="34" charset="0"/>
                <a:cs typeface="Arial" pitchFamily="34" charset="0"/>
              </a:rPr>
            </a:br>
            <a:br>
              <a:rPr lang="fr-CH" sz="1800" b="1" dirty="0">
                <a:latin typeface="Arial" pitchFamily="34" charset="0"/>
                <a:cs typeface="Arial" pitchFamily="34" charset="0"/>
              </a:rPr>
            </a:br>
            <a:r>
              <a:rPr lang="fr-CH" sz="1800" b="1" dirty="0">
                <a:latin typeface="Arial" pitchFamily="34" charset="0"/>
                <a:cs typeface="Arial" pitchFamily="34" charset="0"/>
              </a:rPr>
              <a:t>En cas de dépassement du nombre autorisé d’erreurs, l’examen est considéré comme Echec.</a:t>
            </a:r>
            <a:br>
              <a:rPr lang="fr-CH" sz="1800" b="1" dirty="0">
                <a:latin typeface="Arial" pitchFamily="34" charset="0"/>
                <a:cs typeface="Arial" pitchFamily="34" charset="0"/>
              </a:rPr>
            </a:br>
            <a:br>
              <a:rPr lang="fr-CH" sz="1800" b="1" dirty="0">
                <a:latin typeface="Arial" pitchFamily="34" charset="0"/>
                <a:cs typeface="Arial" pitchFamily="34" charset="0"/>
              </a:rPr>
            </a:br>
            <a:r>
              <a:rPr lang="fr-CH" sz="1800" b="1" dirty="0">
                <a:latin typeface="Arial" pitchFamily="34" charset="0"/>
                <a:cs typeface="Arial" pitchFamily="34" charset="0"/>
              </a:rPr>
              <a:t>Un effort d’apprentissage du candidat et donc une répétition de l’examen (examen de rattrapage) s’avère nécessaire.</a:t>
            </a:r>
            <a:br>
              <a:rPr lang="fr-CH" sz="1800" b="1" dirty="0">
                <a:latin typeface="Arial" pitchFamily="34" charset="0"/>
                <a:cs typeface="Arial" pitchFamily="34" charset="0"/>
              </a:rPr>
            </a:br>
            <a:br>
              <a:rPr lang="fr-CH" sz="1800" b="1" dirty="0">
                <a:latin typeface="Arial" pitchFamily="34" charset="0"/>
                <a:cs typeface="Arial" pitchFamily="34" charset="0"/>
              </a:rPr>
            </a:br>
            <a:br>
              <a:rPr lang="fr-CH" sz="1800" b="1" dirty="0">
                <a:latin typeface="Arial" pitchFamily="34" charset="0"/>
                <a:cs typeface="Arial" pitchFamily="34" charset="0"/>
              </a:rPr>
            </a:br>
            <a:endParaRPr lang="fr-FR" sz="1800" b="1" dirty="0">
              <a:latin typeface="Arial" pitchFamily="34" charset="0"/>
              <a:cs typeface="Arial" pitchFamily="34" charset="0"/>
            </a:endParaRPr>
          </a:p>
        </p:txBody>
      </p:sp>
      <p:sp>
        <p:nvSpPr>
          <p:cNvPr id="4" name="Rectangle 3"/>
          <p:cNvSpPr/>
          <p:nvPr/>
        </p:nvSpPr>
        <p:spPr>
          <a:xfrm>
            <a:off x="-27384" y="421"/>
            <a:ext cx="4638464" cy="507903"/>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2400" b="1" dirty="0"/>
              <a:t>Règlement examens cariste</a:t>
            </a:r>
            <a:endParaRPr lang="fr-FR" sz="2400" b="1" dirty="0"/>
          </a:p>
        </p:txBody>
      </p:sp>
      <p:sp>
        <p:nvSpPr>
          <p:cNvPr id="6" name="Rectangle 5"/>
          <p:cNvSpPr/>
          <p:nvPr/>
        </p:nvSpPr>
        <p:spPr>
          <a:xfrm>
            <a:off x="6309320" y="8567951"/>
            <a:ext cx="540000" cy="507903"/>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b="1" dirty="0"/>
              <a:t>1</a:t>
            </a:r>
            <a:endParaRPr lang="fr-FR" b="1" dirty="0"/>
          </a:p>
        </p:txBody>
      </p:sp>
      <p:sp>
        <p:nvSpPr>
          <p:cNvPr id="9" name="ZoneTexte 8"/>
          <p:cNvSpPr txBox="1"/>
          <p:nvPr/>
        </p:nvSpPr>
        <p:spPr>
          <a:xfrm>
            <a:off x="-27384" y="8771136"/>
            <a:ext cx="3240000" cy="307777"/>
          </a:xfrm>
          <a:prstGeom prst="rect">
            <a:avLst/>
          </a:prstGeom>
          <a:noFill/>
        </p:spPr>
        <p:txBody>
          <a:bodyPr wrap="square" rtlCol="0">
            <a:spAutoFit/>
          </a:bodyPr>
          <a:lstStyle/>
          <a:p>
            <a:r>
              <a:rPr lang="fr-CH" sz="1400" b="1" dirty="0">
                <a:solidFill>
                  <a:srgbClr val="00B050"/>
                </a:solidFill>
              </a:rPr>
              <a:t>Manutention &amp; Chariots SA  - 2025</a:t>
            </a:r>
            <a:endParaRPr lang="fr-FR" sz="1400" b="1" dirty="0">
              <a:solidFill>
                <a:srgbClr val="00B050"/>
              </a:solidFill>
            </a:endParaRPr>
          </a:p>
        </p:txBody>
      </p:sp>
      <p:sp>
        <p:nvSpPr>
          <p:cNvPr id="8" name="ZoneTexte 7"/>
          <p:cNvSpPr txBox="1"/>
          <p:nvPr/>
        </p:nvSpPr>
        <p:spPr>
          <a:xfrm>
            <a:off x="4214818" y="406105"/>
            <a:ext cx="396262" cy="369332"/>
          </a:xfrm>
          <a:prstGeom prst="rect">
            <a:avLst/>
          </a:prstGeom>
          <a:noFill/>
        </p:spPr>
        <p:txBody>
          <a:bodyPr wrap="none" rtlCol="0">
            <a:spAutoFit/>
          </a:bodyPr>
          <a:lstStyle/>
          <a:p>
            <a:r>
              <a:rPr lang="fr-CH" dirty="0"/>
              <a:t>    </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14350" y="508324"/>
            <a:ext cx="5829300" cy="7664076"/>
          </a:xfrm>
        </p:spPr>
        <p:txBody>
          <a:bodyPr>
            <a:normAutofit fontScale="90000"/>
          </a:bodyPr>
          <a:lstStyle/>
          <a:p>
            <a:pPr algn="l"/>
            <a:r>
              <a:rPr lang="fr-CH" sz="1800" b="1" u="sng" dirty="0">
                <a:latin typeface="Arial" pitchFamily="34" charset="0"/>
                <a:cs typeface="Arial" pitchFamily="34" charset="0"/>
              </a:rPr>
              <a:t>Examen pratique :</a:t>
            </a:r>
            <a:br>
              <a:rPr lang="fr-CH" sz="1800" b="1" dirty="0">
                <a:latin typeface="Arial" pitchFamily="34" charset="0"/>
                <a:cs typeface="Arial" pitchFamily="34" charset="0"/>
              </a:rPr>
            </a:br>
            <a:br>
              <a:rPr lang="fr-CH" sz="1800" b="1" dirty="0">
                <a:latin typeface="Arial" pitchFamily="34" charset="0"/>
                <a:cs typeface="Arial" pitchFamily="34" charset="0"/>
              </a:rPr>
            </a:br>
            <a:r>
              <a:rPr lang="fr-CH" sz="1800" b="1" dirty="0">
                <a:latin typeface="Arial" pitchFamily="34" charset="0"/>
                <a:cs typeface="Arial" pitchFamily="34" charset="0"/>
              </a:rPr>
              <a:t>L’examen pratique se déroule à la fin de la formation à un moment spécifié. L’examen pratique correspond à un ordre de mission et il est organisé sous la forme d’une course d’examen sur le parcours prédéfini.</a:t>
            </a:r>
            <a:br>
              <a:rPr lang="fr-CH" sz="1800" b="1" dirty="0">
                <a:latin typeface="Arial" pitchFamily="34" charset="0"/>
                <a:cs typeface="Arial" pitchFamily="34" charset="0"/>
              </a:rPr>
            </a:br>
            <a:br>
              <a:rPr lang="fr-CH" sz="1800" b="1" dirty="0">
                <a:latin typeface="Arial" pitchFamily="34" charset="0"/>
                <a:cs typeface="Arial" pitchFamily="34" charset="0"/>
              </a:rPr>
            </a:br>
            <a:r>
              <a:rPr lang="fr-CH" sz="1800" b="1" dirty="0">
                <a:latin typeface="Arial" pitchFamily="34" charset="0"/>
                <a:cs typeface="Arial" pitchFamily="34" charset="0"/>
              </a:rPr>
              <a:t>Pour cela un temps cible prédéterminé est </a:t>
            </a:r>
            <a:br>
              <a:rPr lang="fr-CH" sz="1800" b="1" dirty="0">
                <a:latin typeface="Arial" pitchFamily="34" charset="0"/>
                <a:cs typeface="Arial" pitchFamily="34" charset="0"/>
              </a:rPr>
            </a:br>
            <a:r>
              <a:rPr lang="fr-CH" sz="1800" b="1" dirty="0">
                <a:latin typeface="Arial" pitchFamily="34" charset="0"/>
                <a:cs typeface="Arial" pitchFamily="34" charset="0"/>
              </a:rPr>
              <a:t>observé :</a:t>
            </a:r>
            <a:br>
              <a:rPr lang="fr-CH" sz="1800" b="1" dirty="0">
                <a:latin typeface="Arial" pitchFamily="34" charset="0"/>
                <a:cs typeface="Arial" pitchFamily="34" charset="0"/>
              </a:rPr>
            </a:br>
            <a:br>
              <a:rPr lang="fr-CH" sz="1800" b="1" dirty="0">
                <a:latin typeface="Arial" pitchFamily="34" charset="0"/>
                <a:cs typeface="Arial" pitchFamily="34" charset="0"/>
              </a:rPr>
            </a:br>
            <a:r>
              <a:rPr lang="fr-CH" sz="1800" b="1" dirty="0">
                <a:latin typeface="Arial" pitchFamily="34" charset="0"/>
                <a:cs typeface="Arial" pitchFamily="34" charset="0"/>
              </a:rPr>
              <a:t>- 12 minutes pour le R1 – Maximum 16 minutes</a:t>
            </a:r>
            <a:br>
              <a:rPr lang="fr-CH" sz="1800" b="1" dirty="0">
                <a:latin typeface="Arial" pitchFamily="34" charset="0"/>
                <a:cs typeface="Arial" pitchFamily="34" charset="0"/>
              </a:rPr>
            </a:br>
            <a:r>
              <a:rPr lang="fr-CH" sz="1800" b="1" dirty="0">
                <a:latin typeface="Arial" pitchFamily="34" charset="0"/>
                <a:cs typeface="Arial" pitchFamily="34" charset="0"/>
              </a:rPr>
              <a:t>- 15 minutes pour le R2 – Maximum 19 minutes</a:t>
            </a:r>
            <a:br>
              <a:rPr lang="fr-CH" sz="1800" b="1" dirty="0">
                <a:latin typeface="Arial" pitchFamily="34" charset="0"/>
                <a:cs typeface="Arial" pitchFamily="34" charset="0"/>
              </a:rPr>
            </a:br>
            <a:br>
              <a:rPr lang="fr-CH" sz="1800" b="1" dirty="0">
                <a:latin typeface="Arial" pitchFamily="34" charset="0"/>
                <a:cs typeface="Arial" pitchFamily="34" charset="0"/>
              </a:rPr>
            </a:br>
            <a:r>
              <a:rPr lang="fr-CH" sz="1800" b="1" dirty="0">
                <a:latin typeface="Arial" pitchFamily="34" charset="0"/>
                <a:cs typeface="Arial" pitchFamily="34" charset="0"/>
              </a:rPr>
              <a:t>Le candidat doit effectuer l’ordre de mission sans aide extérieur. </a:t>
            </a:r>
            <a:br>
              <a:rPr lang="fr-CH" sz="1800" b="1" dirty="0">
                <a:latin typeface="Arial" pitchFamily="34" charset="0"/>
                <a:cs typeface="Arial" pitchFamily="34" charset="0"/>
              </a:rPr>
            </a:br>
            <a:br>
              <a:rPr lang="fr-CH" sz="1800" b="1" dirty="0">
                <a:latin typeface="Arial" pitchFamily="34" charset="0"/>
                <a:cs typeface="Arial" pitchFamily="34" charset="0"/>
              </a:rPr>
            </a:br>
            <a:r>
              <a:rPr lang="fr-CH" sz="1800" b="1" dirty="0">
                <a:latin typeface="Arial" pitchFamily="34" charset="0"/>
                <a:cs typeface="Arial" pitchFamily="34" charset="0"/>
              </a:rPr>
              <a:t>En cas de dépassement du nombre autorisé d’erreurs et/ou de non respect des règles de sécurité de base, l’examen concerné est considéré comme Echec (75 points max. / 60 points min.)</a:t>
            </a:r>
            <a:br>
              <a:rPr lang="fr-CH" sz="1800" b="1" dirty="0">
                <a:latin typeface="Arial" pitchFamily="34" charset="0"/>
                <a:cs typeface="Arial" pitchFamily="34" charset="0"/>
              </a:rPr>
            </a:br>
            <a:br>
              <a:rPr lang="fr-CH" sz="1800" b="1" dirty="0">
                <a:latin typeface="Arial" pitchFamily="34" charset="0"/>
                <a:cs typeface="Arial" pitchFamily="34" charset="0"/>
              </a:rPr>
            </a:br>
            <a:r>
              <a:rPr lang="fr-CH" sz="1800" b="1" dirty="0">
                <a:latin typeface="Arial" pitchFamily="34" charset="0"/>
                <a:cs typeface="Arial" pitchFamily="34" charset="0"/>
              </a:rPr>
              <a:t>Après analyse des points faible, un effort d’apprentissage du candidat et donc une répétition de l’examen (examen de rattrapage) s’avère nécessaire.</a:t>
            </a:r>
            <a:br>
              <a:rPr lang="fr-CH" sz="1800" b="1" dirty="0">
                <a:latin typeface="Arial" pitchFamily="34" charset="0"/>
                <a:cs typeface="Arial" pitchFamily="34" charset="0"/>
              </a:rPr>
            </a:br>
            <a:br>
              <a:rPr lang="fr-CH" sz="1800" b="1" dirty="0">
                <a:latin typeface="Arial" pitchFamily="34" charset="0"/>
                <a:cs typeface="Arial" pitchFamily="34" charset="0"/>
              </a:rPr>
            </a:br>
            <a:r>
              <a:rPr lang="fr-CH" sz="1800" b="1" dirty="0">
                <a:latin typeface="Arial" pitchFamily="34" charset="0"/>
                <a:cs typeface="Arial" pitchFamily="34" charset="0"/>
              </a:rPr>
              <a:t>En cas réussite de l’examen théorique et pratique une attestation de formation est remise au candidat par mail et une carte plastifiée est envoyée sous maximum 2 mois à domicile.</a:t>
            </a:r>
            <a:br>
              <a:rPr lang="fr-CH" sz="1800" b="1" dirty="0">
                <a:latin typeface="Arial" pitchFamily="34" charset="0"/>
                <a:cs typeface="Arial" pitchFamily="34" charset="0"/>
              </a:rPr>
            </a:br>
            <a:endParaRPr lang="fr-FR" sz="1800" b="1" dirty="0">
              <a:latin typeface="Arial" pitchFamily="34" charset="0"/>
              <a:cs typeface="Arial" pitchFamily="34" charset="0"/>
            </a:endParaRPr>
          </a:p>
        </p:txBody>
      </p:sp>
      <p:sp>
        <p:nvSpPr>
          <p:cNvPr id="6" name="Rectangle 5"/>
          <p:cNvSpPr/>
          <p:nvPr/>
        </p:nvSpPr>
        <p:spPr>
          <a:xfrm>
            <a:off x="6309320" y="8567951"/>
            <a:ext cx="540000" cy="507903"/>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b="1" dirty="0"/>
              <a:t>2</a:t>
            </a:r>
            <a:endParaRPr lang="fr-FR" b="1" dirty="0"/>
          </a:p>
        </p:txBody>
      </p:sp>
      <p:sp>
        <p:nvSpPr>
          <p:cNvPr id="9" name="ZoneTexte 8"/>
          <p:cNvSpPr txBox="1"/>
          <p:nvPr/>
        </p:nvSpPr>
        <p:spPr>
          <a:xfrm>
            <a:off x="-27384" y="8771136"/>
            <a:ext cx="3240000" cy="307777"/>
          </a:xfrm>
          <a:prstGeom prst="rect">
            <a:avLst/>
          </a:prstGeom>
          <a:noFill/>
        </p:spPr>
        <p:txBody>
          <a:bodyPr wrap="square" rtlCol="0">
            <a:spAutoFit/>
          </a:bodyPr>
          <a:lstStyle/>
          <a:p>
            <a:r>
              <a:rPr lang="fr-CH" sz="1400" b="1" dirty="0">
                <a:solidFill>
                  <a:srgbClr val="00B050"/>
                </a:solidFill>
              </a:rPr>
              <a:t>Manutention &amp; Chariots SA  - 2025</a:t>
            </a:r>
            <a:endParaRPr lang="fr-FR" sz="1400" b="1" dirty="0">
              <a:solidFill>
                <a:srgbClr val="00B050"/>
              </a:solidFill>
            </a:endParaRPr>
          </a:p>
        </p:txBody>
      </p:sp>
      <p:sp>
        <p:nvSpPr>
          <p:cNvPr id="8" name="ZoneTexte 7"/>
          <p:cNvSpPr txBox="1"/>
          <p:nvPr/>
        </p:nvSpPr>
        <p:spPr>
          <a:xfrm>
            <a:off x="4214818" y="406105"/>
            <a:ext cx="396262" cy="369332"/>
          </a:xfrm>
          <a:prstGeom prst="rect">
            <a:avLst/>
          </a:prstGeom>
          <a:noFill/>
        </p:spPr>
        <p:txBody>
          <a:bodyPr wrap="none" rtlCol="0">
            <a:spAutoFit/>
          </a:bodyPr>
          <a:lstStyle/>
          <a:p>
            <a:r>
              <a:rPr lang="fr-CH" dirty="0"/>
              <a:t>    </a:t>
            </a:r>
            <a:endParaRPr lang="fr-FR" dirty="0"/>
          </a:p>
        </p:txBody>
      </p:sp>
      <p:sp>
        <p:nvSpPr>
          <p:cNvPr id="3" name="Rectangle 2">
            <a:extLst>
              <a:ext uri="{FF2B5EF4-FFF2-40B4-BE49-F238E27FC236}">
                <a16:creationId xmlns:a16="http://schemas.microsoft.com/office/drawing/2014/main" id="{808C12BD-190D-D203-B760-D64D105A8C4A}"/>
              </a:ext>
            </a:extLst>
          </p:cNvPr>
          <p:cNvSpPr/>
          <p:nvPr/>
        </p:nvSpPr>
        <p:spPr>
          <a:xfrm>
            <a:off x="-27384" y="421"/>
            <a:ext cx="4638464" cy="507903"/>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2400" b="1" dirty="0"/>
              <a:t>Règlement examens cariste</a:t>
            </a:r>
            <a:endParaRPr lang="fr-FR" sz="2400" b="1" dirty="0"/>
          </a:p>
        </p:txBody>
      </p:sp>
    </p:spTree>
    <p:extLst>
      <p:ext uri="{BB962C8B-B14F-4D97-AF65-F5344CB8AC3E}">
        <p14:creationId xmlns:p14="http://schemas.microsoft.com/office/powerpoint/2010/main" val="391688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703A06E5B3C924D9F3163EBD3BABA4E" ma:contentTypeVersion="12" ma:contentTypeDescription="Crée un document." ma:contentTypeScope="" ma:versionID="70a873396d4e5ea8aca83cf7604f0541">
  <xsd:schema xmlns:xsd="http://www.w3.org/2001/XMLSchema" xmlns:xs="http://www.w3.org/2001/XMLSchema" xmlns:p="http://schemas.microsoft.com/office/2006/metadata/properties" xmlns:ns2="8b116c5e-edc0-4a1a-93fa-ca49cd7df13f" xmlns:ns3="f6190da4-4350-4c35-bcfa-e78e7365ee50" targetNamespace="http://schemas.microsoft.com/office/2006/metadata/properties" ma:root="true" ma:fieldsID="9ff24f8e3daf9ae153749cc8405e94cd" ns2:_="" ns3:_="">
    <xsd:import namespace="8b116c5e-edc0-4a1a-93fa-ca49cd7df13f"/>
    <xsd:import namespace="f6190da4-4350-4c35-bcfa-e78e7365ee5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116c5e-edc0-4a1a-93fa-ca49cd7df13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description="" ma:hidden="true" ma:indexed="true" ma:internalName="MediaServiceDateTake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Balises d’images" ma:readOnly="false" ma:fieldId="{5cf76f15-5ced-4ddc-b409-7134ff3c332f}" ma:taxonomyMulti="true" ma:sspId="0c635b1f-c3c3-4ef5-93b7-14e6a44d97b4"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6190da4-4350-4c35-bcfa-e78e7365ee50"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f23c4a73-659c-4fe2-823c-e3310c85577f}" ma:internalName="TaxCatchAll" ma:showField="CatchAllData" ma:web="f6190da4-4350-4c35-bcfa-e78e7365ee5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8b116c5e-edc0-4a1a-93fa-ca49cd7df13f">
      <Terms xmlns="http://schemas.microsoft.com/office/infopath/2007/PartnerControls"/>
    </lcf76f155ced4ddcb4097134ff3c332f>
    <TaxCatchAll xmlns="f6190da4-4350-4c35-bcfa-e78e7365ee50" xsi:nil="true"/>
  </documentManagement>
</p:properties>
</file>

<file path=customXml/itemProps1.xml><?xml version="1.0" encoding="utf-8"?>
<ds:datastoreItem xmlns:ds="http://schemas.openxmlformats.org/officeDocument/2006/customXml" ds:itemID="{48E02E0C-E67C-482E-AE8B-60B9F3FDADF9}"/>
</file>

<file path=customXml/itemProps2.xml><?xml version="1.0" encoding="utf-8"?>
<ds:datastoreItem xmlns:ds="http://schemas.openxmlformats.org/officeDocument/2006/customXml" ds:itemID="{CD07FF97-6D6C-47DE-9FBF-92C19FD1D9D2}"/>
</file>

<file path=customXml/itemProps3.xml><?xml version="1.0" encoding="utf-8"?>
<ds:datastoreItem xmlns:ds="http://schemas.openxmlformats.org/officeDocument/2006/customXml" ds:itemID="{75DE7B1F-100B-4F60-A904-679035C676E5}"/>
</file>

<file path=docProps/app.xml><?xml version="1.0" encoding="utf-8"?>
<Properties xmlns="http://schemas.openxmlformats.org/officeDocument/2006/extended-properties" xmlns:vt="http://schemas.openxmlformats.org/officeDocument/2006/docPropsVTypes">
  <TotalTime>0</TotalTime>
  <Words>324</Words>
  <Application>Microsoft Office PowerPoint</Application>
  <PresentationFormat>Affichage à l'écran (4:3)</PresentationFormat>
  <Paragraphs>10</Paragraphs>
  <Slides>2</Slides>
  <Notes>2</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2</vt:i4>
      </vt:variant>
    </vt:vector>
  </HeadingPairs>
  <TitlesOfParts>
    <vt:vector size="5" baseType="lpstr">
      <vt:lpstr>Arial</vt:lpstr>
      <vt:lpstr>Calibri</vt:lpstr>
      <vt:lpstr>Thème Office</vt:lpstr>
      <vt:lpstr>Examen théorique :  L’examen théorique se déroule par écrit sous forme d’un questionnaire QCM. L’examen comprend 20 questions par module, avec un choix de 3 réponses dont une seule est possible. 60 questions au total.  Le candidat doit mettre la croix dans la bonne case  (A,B,C ). Tolérance de maximum 10% d’erreur par module.  En cas de dépassement du nombre autorisé d’erreurs, l’examen est considéré comme Echec.  Un effort d’apprentissage du candidat et donc une répétition de l’examen (examen de rattrapage) s’avère nécessaire.   </vt:lpstr>
      <vt:lpstr>Examen pratique :  L’examen pratique se déroule à la fin de la formation à un moment spécifié. L’examen pratique correspond à un ordre de mission et il est organisé sous la forme d’une course d’examen sur le parcours prédéfini.  Pour cela un temps cible prédéterminé est  observé :  - 12 minutes pour le R1 – Maximum 16 minutes - 15 minutes pour le R2 – Maximum 19 minutes  Le candidat doit effectuer l’ordre de mission sans aide extérieur.   En cas de dépassement du nombre autorisé d’erreurs et/ou de non respect des règles de sécurité de base, l’examen concerné est considéré comme Echec (75 points max. / 60 points min.)  Après analyse des points faible, un effort d’apprentissage du candidat et donc une répétition de l’examen (examen de rattrapage) s’avère nécessaire.  En cas réussite de l’examen théorique et pratique une attestation de formation est remise au candidat par mail et une carte plastifiée est envoyée sous maximum 2 mois à domicile.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Règlement pour pouvoir passer les examens des conducteur de chariots élévateurs.  Toute personne peut participer à l’examen de conducteurs de chariots élévateurs pour autant qu’il a suivi sa formation complète.  Cours intensif de 2 jours: Pour autant que ce candidat soie en possession d’un permis de machiniste ou permis de conducteur de camion.  Cours de base de 4 jours: Pour tous candidat qui n’ont pas d’expérience dans la conduite de chariots élévateurs.  Cours de reconnaissance de permis étrangers cour de 1 jour: Pour tous candidats pou autant que leurs permis soient toujours valable dans leurs pays.  </dc:title>
  <dc:creator>Valued Acer Customer</dc:creator>
  <cp:lastModifiedBy>Vanessa Delgado</cp:lastModifiedBy>
  <cp:revision>16</cp:revision>
  <cp:lastPrinted>2021-06-25T08:54:55Z</cp:lastPrinted>
  <dcterms:created xsi:type="dcterms:W3CDTF">2013-07-15T07:29:32Z</dcterms:created>
  <dcterms:modified xsi:type="dcterms:W3CDTF">2025-05-07T09:10:18Z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0x010100F703A06E5B3C924D9F3163EBD3BABA4E</vt:lpwstr>
  </property>
</Properties>
</file>